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A3A7"/>
    <a:srgbClr val="AE968C"/>
    <a:srgbClr val="A0AF9F"/>
    <a:srgbClr val="9BA3AF"/>
    <a:srgbClr val="C14747"/>
    <a:srgbClr val="156082"/>
    <a:srgbClr val="5016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96" d="100"/>
          <a:sy n="96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8665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381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551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758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200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270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3885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322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961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67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175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07604-DE7D-416E-98F5-7913DA9668D0}" type="datetimeFigureOut">
              <a:rPr lang="en-AU" smtClean="0"/>
              <a:t>29/04/2024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AAA15A-D896-4674-B2A7-279C8FD2ADB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74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3F87FFDB-C9A8-D8C2-FA69-E8A4CADF68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9691" y="725556"/>
            <a:ext cx="4124739" cy="4124739"/>
          </a:xfrm>
          <a:prstGeom prst="ellipse">
            <a:avLst/>
          </a:prstGeom>
          <a:solidFill>
            <a:srgbClr val="50164A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D8F0BD6-1DD8-A2D5-B54F-1595978B86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48848" y="2395330"/>
            <a:ext cx="4124739" cy="4124739"/>
          </a:xfrm>
          <a:prstGeom prst="ellipse">
            <a:avLst/>
          </a:prstGeom>
          <a:solidFill>
            <a:srgbClr val="156082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14113F4-2A92-4495-7A45-4B8B7756F3E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11217" y="2395329"/>
            <a:ext cx="4124739" cy="4124739"/>
          </a:xfrm>
          <a:prstGeom prst="ellipse">
            <a:avLst/>
          </a:prstGeom>
          <a:solidFill>
            <a:schemeClr val="accent2">
              <a:lumMod val="50000"/>
              <a:alpha val="18824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5CA521-2EA4-9856-DF1E-700E1680BD8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70632" y="795131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1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Dormant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E191B7-A95A-EDAB-40F9-12B2C8BE068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90730" y="3429000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7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Definitive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55B8C9-98AA-BC36-CF3E-2FD95695E89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92017" y="2693505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4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Dominant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5A369E-7922-ABD5-BE85-091EA24F25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06617" y="2688533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6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Dependent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5E0853-C24E-E900-848A-699618B145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611217" y="4919870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5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Dangerous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0ED9C3-06E3-5E8C-E0A7-E381E60708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454426" y="4323520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2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Discretionary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F50D266-3E8A-4065-C4B8-E4B56E6FBA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806937" y="4355821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>
                <a:solidFill>
                  <a:schemeClr val="tx2"/>
                </a:solidFill>
              </a:rPr>
              <a:t>3</a:t>
            </a:r>
          </a:p>
          <a:p>
            <a:pPr algn="ctr"/>
            <a:r>
              <a:rPr lang="en-AU" dirty="0">
                <a:solidFill>
                  <a:schemeClr val="tx2"/>
                </a:solidFill>
              </a:rPr>
              <a:t>Demanding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8F9909-7624-54D9-9A87-28400EBE72B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0379" y="5655364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>
                <a:solidFill>
                  <a:schemeClr val="tx2"/>
                </a:solidFill>
              </a:rPr>
              <a:t>POWER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C4FFC-7F9D-4622-95B8-985C59F0DA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70632" y="-44725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>
                <a:solidFill>
                  <a:schemeClr val="tx2"/>
                </a:solidFill>
              </a:rPr>
              <a:t>LEGITIMACY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8DDA65A-58BB-1D6C-F646-8985B5800A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133810" y="5590757"/>
            <a:ext cx="1982856" cy="8647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>
                <a:solidFill>
                  <a:schemeClr val="tx2"/>
                </a:solidFill>
              </a:rPr>
              <a:t>URGENCY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7A523D-73E4-54E9-7205-58668E2BA968}"/>
              </a:ext>
            </a:extLst>
          </p:cNvPr>
          <p:cNvSpPr>
            <a:spLocks/>
          </p:cNvSpPr>
          <p:nvPr/>
        </p:nvSpPr>
        <p:spPr>
          <a:xfrm>
            <a:off x="124238" y="440645"/>
            <a:ext cx="2849219" cy="1203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200" dirty="0">
                <a:solidFill>
                  <a:schemeClr val="accent4">
                    <a:lumMod val="50000"/>
                  </a:schemeClr>
                </a:solidFill>
              </a:rPr>
              <a:t>Salience Model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3BFB54-054F-5712-6DAB-D3EFB6C03C7E}"/>
              </a:ext>
            </a:extLst>
          </p:cNvPr>
          <p:cNvSpPr/>
          <p:nvPr/>
        </p:nvSpPr>
        <p:spPr>
          <a:xfrm>
            <a:off x="5254902" y="1454290"/>
            <a:ext cx="1904999" cy="507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rgbClr val="0070C0"/>
                </a:solidFill>
              </a:rPr>
              <a:t>⚪ </a:t>
            </a:r>
            <a:r>
              <a:rPr lang="en-AU" sz="1400" dirty="0">
                <a:solidFill>
                  <a:schemeClr val="bg1"/>
                </a:solidFill>
                <a:highlight>
                  <a:srgbClr val="808080"/>
                </a:highlight>
              </a:rPr>
              <a:t>Stakeholder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8E3932-3DA2-CD1A-8A87-EBC064200AE6}"/>
              </a:ext>
            </a:extLst>
          </p:cNvPr>
          <p:cNvSpPr/>
          <p:nvPr/>
        </p:nvSpPr>
        <p:spPr>
          <a:xfrm>
            <a:off x="5659092" y="3334026"/>
            <a:ext cx="1904999" cy="507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rgbClr val="0070C0"/>
                </a:solidFill>
              </a:rPr>
              <a:t>⚪ </a:t>
            </a:r>
            <a:r>
              <a:rPr lang="en-AU" sz="1400" dirty="0">
                <a:solidFill>
                  <a:schemeClr val="bg1"/>
                </a:solidFill>
                <a:highlight>
                  <a:srgbClr val="808080"/>
                </a:highlight>
              </a:rPr>
              <a:t>Stakeholder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4EC2C7-02D6-1A48-A7A5-DC397F3999E3}"/>
              </a:ext>
            </a:extLst>
          </p:cNvPr>
          <p:cNvSpPr/>
          <p:nvPr/>
        </p:nvSpPr>
        <p:spPr>
          <a:xfrm>
            <a:off x="2667001" y="5384807"/>
            <a:ext cx="1904999" cy="507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400" dirty="0">
                <a:solidFill>
                  <a:srgbClr val="0070C0"/>
                </a:solidFill>
              </a:rPr>
              <a:t>⚪ </a:t>
            </a:r>
            <a:r>
              <a:rPr lang="en-AU" sz="1400" dirty="0">
                <a:solidFill>
                  <a:schemeClr val="bg1"/>
                </a:solidFill>
                <a:highlight>
                  <a:srgbClr val="808080"/>
                </a:highlight>
              </a:rPr>
              <a:t>Stakeholder</a:t>
            </a:r>
          </a:p>
        </p:txBody>
      </p:sp>
    </p:spTree>
    <p:extLst>
      <p:ext uri="{BB962C8B-B14F-4D97-AF65-F5344CB8AC3E}">
        <p14:creationId xmlns:p14="http://schemas.microsoft.com/office/powerpoint/2010/main" val="361501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973531-428A-7758-7075-5F041429D1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7381" y="1203732"/>
            <a:ext cx="1928193" cy="397565"/>
          </a:xfrm>
          <a:prstGeom prst="rect">
            <a:avLst/>
          </a:prstGeom>
          <a:solidFill>
            <a:srgbClr val="50164A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>
                <a:solidFill>
                  <a:schemeClr val="tx1"/>
                </a:solidFill>
              </a:rPr>
              <a:t>1. Dormant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C6FA45-ED03-1D5C-8C19-CBA8DA849EB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59734" y="0"/>
            <a:ext cx="7031936" cy="1203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200" dirty="0">
                <a:solidFill>
                  <a:schemeClr val="accent4">
                    <a:lumMod val="50000"/>
                  </a:schemeClr>
                </a:solidFill>
              </a:rPr>
              <a:t>Salience Model - Explained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BF2390-1BFE-F43F-4F06-79FF5E0122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7381" y="1601297"/>
            <a:ext cx="1928193" cy="515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200" dirty="0">
                <a:solidFill>
                  <a:schemeClr val="tx1"/>
                </a:solidFill>
              </a:rPr>
              <a:t>High power, low legitimacy, low urgency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DDB5162-4A30-46B7-2892-0929571293B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8033" y="1203732"/>
            <a:ext cx="1928193" cy="397565"/>
          </a:xfrm>
          <a:prstGeom prst="rect">
            <a:avLst/>
          </a:prstGeom>
          <a:solidFill>
            <a:srgbClr val="156082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>
                <a:solidFill>
                  <a:schemeClr val="tx1"/>
                </a:solidFill>
              </a:rPr>
              <a:t>2. Discretionary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A737F6-67DD-A7AF-66DF-3FB4D8C5217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8033" y="1601297"/>
            <a:ext cx="1928193" cy="515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legitimacy, low power, and low urgency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38E3C7-58F7-2D09-9A8C-43DD565166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68685" y="1203732"/>
            <a:ext cx="1928193" cy="397565"/>
          </a:xfrm>
          <a:prstGeom prst="rect">
            <a:avLst/>
          </a:prstGeom>
          <a:solidFill>
            <a:srgbClr val="C14747">
              <a:alpha val="1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>
                <a:solidFill>
                  <a:schemeClr val="tx1"/>
                </a:solidFill>
              </a:rPr>
              <a:t>3. Demanding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CDC8601-A098-116E-117D-8F47FDCB60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68685" y="1601297"/>
            <a:ext cx="1928193" cy="515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urgency, low power, and low legitimacy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890196A-69C4-A41C-3C54-5A341DDC278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88426" y="1164523"/>
            <a:ext cx="1928193" cy="1618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⬅ </a:t>
            </a:r>
            <a:r>
              <a:rPr lang="en-GB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Priority 3</a:t>
            </a:r>
            <a:endParaRPr lang="en-GB" sz="12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Rubik"/>
            </a:endParaRPr>
          </a:p>
          <a:p>
            <a:pPr algn="l"/>
            <a:r>
              <a:rPr lang="en-GB" sz="1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With just one salient attribute, these stakeholders often require the least amount of attention, but should be monitored in case their situation changes.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4636840-A2D0-3C5D-A286-28DE0466E8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7381" y="3031435"/>
            <a:ext cx="1928193" cy="397565"/>
          </a:xfrm>
          <a:prstGeom prst="rect">
            <a:avLst/>
          </a:prstGeom>
          <a:solidFill>
            <a:srgbClr val="9BA3A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/>
              <a:t>4. Dominant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60136FA-F7F1-051F-CE97-7901360F6BE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27381" y="3428999"/>
            <a:ext cx="1928193" cy="7537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power, high legitimacy, and low urgency	</a:t>
            </a:r>
            <a:endParaRPr lang="en-AU" sz="1200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43DF0F3-73D6-5BE3-45B5-BB362DBCFD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8033" y="3031435"/>
            <a:ext cx="1928193" cy="397565"/>
          </a:xfrm>
          <a:prstGeom prst="rect">
            <a:avLst/>
          </a:prstGeom>
          <a:solidFill>
            <a:srgbClr val="A0AF9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/>
              <a:t>5. Dangerous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8E7534-6E57-091C-A1A4-5AA6BA7EB5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98033" y="3429000"/>
            <a:ext cx="1928193" cy="515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power, high urgency, and low legitimacy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23F8BB8-016F-6A58-615C-9F324D567EE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788426" y="2992226"/>
            <a:ext cx="1928193" cy="1618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⬅ </a:t>
            </a:r>
            <a:r>
              <a:rPr lang="en-GB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Priority 2</a:t>
            </a:r>
            <a:endParaRPr lang="en-GB" sz="12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Rubik"/>
            </a:endParaRPr>
          </a:p>
          <a:p>
            <a:pPr algn="l"/>
            <a:r>
              <a:rPr lang="en-GB" sz="1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With two salient attributes, these stakeholders will benefit from regular communication and engagement to ensure the project stays on track.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457D9EB-12C8-B891-ECBB-3137107B93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9963" y="4854443"/>
            <a:ext cx="1928193" cy="397565"/>
          </a:xfrm>
          <a:prstGeom prst="rect">
            <a:avLst/>
          </a:prstGeom>
          <a:solidFill>
            <a:srgbClr val="ADA3A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/>
              <a:t>7. Definitive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69BC95-F537-8FDE-9252-E12B1E5C68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9963" y="5252008"/>
            <a:ext cx="1928193" cy="6717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power, high legitimacy, and high urgency</a:t>
            </a:r>
            <a:endParaRPr lang="en-AU" sz="1200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EF2986A-1A1C-87FE-7486-8E4FB9E782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911008" y="4815234"/>
            <a:ext cx="1928193" cy="1618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AU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⬅ </a:t>
            </a:r>
            <a:r>
              <a:rPr lang="en-GB" sz="1200" b="1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Priority 1</a:t>
            </a:r>
            <a:endParaRPr lang="en-GB" sz="1200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Rubik"/>
            </a:endParaRPr>
          </a:p>
          <a:p>
            <a:pPr algn="l"/>
            <a:r>
              <a:rPr lang="en-GB" sz="12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Rubik"/>
              </a:rPr>
              <a:t>As these stakeholders have all attributes, they are your core stakeholder group. Their involvement and communication should be prioritized.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F7D8090-997D-13BC-6B55-01737218A9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68685" y="3031435"/>
            <a:ext cx="1928193" cy="397565"/>
          </a:xfrm>
          <a:prstGeom prst="rect">
            <a:avLst/>
          </a:prstGeom>
          <a:solidFill>
            <a:srgbClr val="AE96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dirty="0"/>
              <a:t>6. Dependent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34985C0-6F46-CE38-5986-A65EC982E27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568685" y="3429000"/>
            <a:ext cx="1928193" cy="515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High urgency, high legitimacy, and low power</a:t>
            </a:r>
            <a:endParaRPr lang="en-AU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695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B64785AC8B4C47A4A17985D34BAC10" ma:contentTypeVersion="16" ma:contentTypeDescription="Ein neues Dokument erstellen." ma:contentTypeScope="" ma:versionID="2292f20cccf1099f36d87be237eef32c">
  <xsd:schema xmlns:xsd="http://www.w3.org/2001/XMLSchema" xmlns:xs="http://www.w3.org/2001/XMLSchema" xmlns:p="http://schemas.microsoft.com/office/2006/metadata/properties" xmlns:ns2="9aba4fe9-3fff-403d-88ce-9850a81ed155" xmlns:ns3="26389313-82bd-40cd-aa79-aebb897ce82e" targetNamespace="http://schemas.microsoft.com/office/2006/metadata/properties" ma:root="true" ma:fieldsID="f20052448c7126ad95e46c89a99fb452" ns2:_="" ns3:_="">
    <xsd:import namespace="9aba4fe9-3fff-403d-88ce-9850a81ed155"/>
    <xsd:import namespace="26389313-82bd-40cd-aa79-aebb897ce8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ba4fe9-3fff-403d-88ce-9850a81ed1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markierungen" ma:readOnly="false" ma:fieldId="{5cf76f15-5ced-4ddc-b409-7134ff3c332f}" ma:taxonomyMulti="true" ma:sspId="5224672f-b78f-4c78-9760-57c08ce649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89313-82bd-40cd-aa79-aebb897ce82e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57d2bf-0609-4b23-bc7b-3c545d0caa1c}" ma:internalName="TaxCatchAll" ma:showField="CatchAllData" ma:web="26389313-82bd-40cd-aa79-aebb897ce8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ba4fe9-3fff-403d-88ce-9850a81ed155">
      <Terms xmlns="http://schemas.microsoft.com/office/infopath/2007/PartnerControls"/>
    </lcf76f155ced4ddcb4097134ff3c332f>
    <TaxCatchAll xmlns="26389313-82bd-40cd-aa79-aebb897ce82e" xsi:nil="true"/>
  </documentManagement>
</p:properties>
</file>

<file path=customXml/itemProps1.xml><?xml version="1.0" encoding="utf-8"?>
<ds:datastoreItem xmlns:ds="http://schemas.openxmlformats.org/officeDocument/2006/customXml" ds:itemID="{AACDCB11-8EA8-425F-B679-771158AADF4B}"/>
</file>

<file path=customXml/itemProps2.xml><?xml version="1.0" encoding="utf-8"?>
<ds:datastoreItem xmlns:ds="http://schemas.openxmlformats.org/officeDocument/2006/customXml" ds:itemID="{B58FAD45-774E-47D5-9ABA-4C7814E89400}"/>
</file>

<file path=customXml/itemProps3.xml><?xml version="1.0" encoding="utf-8"?>
<ds:datastoreItem xmlns:ds="http://schemas.openxmlformats.org/officeDocument/2006/customXml" ds:itemID="{F345BC45-6120-486E-B4D1-C7352093B0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192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Rubik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Rodgers</dc:creator>
  <cp:lastModifiedBy>Angela Rodgers</cp:lastModifiedBy>
  <cp:revision>4</cp:revision>
  <dcterms:created xsi:type="dcterms:W3CDTF">2024-04-26T00:37:21Z</dcterms:created>
  <dcterms:modified xsi:type="dcterms:W3CDTF">2024-04-29T00:52:32Z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0x010100C6B64785AC8B4C47A4A17985D34BAC10</vt:lpwstr>
  </property>
</Properties>
</file>